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66" r:id="rId4"/>
    <p:sldId id="262" r:id="rId5"/>
    <p:sldId id="258" r:id="rId6"/>
    <p:sldId id="263" r:id="rId7"/>
    <p:sldId id="259" r:id="rId8"/>
    <p:sldId id="261" r:id="rId9"/>
    <p:sldId id="260" r:id="rId10"/>
    <p:sldId id="264" r:id="rId11"/>
    <p:sldId id="265"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0" autoAdjust="0"/>
  </p:normalViewPr>
  <p:slideViewPr>
    <p:cSldViewPr>
      <p:cViewPr varScale="1">
        <p:scale>
          <a:sx n="66" d="100"/>
          <a:sy n="66" d="100"/>
        </p:scale>
        <p:origin x="-77" y="-341"/>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0C03E9A-5584-4AC5-B66B-B8E03AB660CC}" type="datetimeFigureOut">
              <a:rPr lang="en-US" smtClean="0"/>
              <a:t>5/4/2015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163D5B9-E65C-4B32-B2DE-D71BFED61CF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C03E9A-5584-4AC5-B66B-B8E03AB660CC}" type="datetimeFigureOut">
              <a:rPr lang="en-US" smtClean="0"/>
              <a:t>5/4/2015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C03E9A-5584-4AC5-B66B-B8E03AB660CC}" type="datetimeFigureOut">
              <a:rPr lang="en-US" smtClean="0"/>
              <a:t>5/4/2015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C03E9A-5584-4AC5-B66B-B8E03AB660CC}" type="datetimeFigureOut">
              <a:rPr lang="en-US" smtClean="0"/>
              <a:t>5/4/2015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0C03E9A-5584-4AC5-B66B-B8E03AB660CC}" type="datetimeFigureOut">
              <a:rPr lang="en-US" smtClean="0"/>
              <a:t>5/4/2015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3D5B9-E65C-4B32-B2DE-D71BFED61CF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C03E9A-5584-4AC5-B66B-B8E03AB660CC}" type="datetimeFigureOut">
              <a:rPr lang="en-US" smtClean="0"/>
              <a:t>5/4/2015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0C03E9A-5584-4AC5-B66B-B8E03AB660CC}" type="datetimeFigureOut">
              <a:rPr lang="en-US" smtClean="0"/>
              <a:t>5/4/2015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0C03E9A-5584-4AC5-B66B-B8E03AB660CC}" type="datetimeFigureOut">
              <a:rPr lang="en-US" smtClean="0"/>
              <a:t>5/4/2015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C03E9A-5584-4AC5-B66B-B8E03AB660CC}" type="datetimeFigureOut">
              <a:rPr lang="en-US" smtClean="0"/>
              <a:t>5/4/2015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C03E9A-5584-4AC5-B66B-B8E03AB660CC}" type="datetimeFigureOut">
              <a:rPr lang="en-US" smtClean="0"/>
              <a:t>5/4/2015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3D5B9-E65C-4B32-B2DE-D71BFED61CFD}" type="slidenum">
              <a:rPr lang="en-US" smtClean="0"/>
              <a:t>‹#›</a:t>
            </a:fld>
            <a:endParaRPr 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0C03E9A-5584-4AC5-B66B-B8E03AB660CC}" type="datetimeFigureOut">
              <a:rPr lang="en-US" smtClean="0"/>
              <a:t>5/4/2015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163D5B9-E65C-4B32-B2DE-D71BFED61CFD}"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0C03E9A-5584-4AC5-B66B-B8E03AB660CC}" type="datetimeFigureOut">
              <a:rPr lang="en-US" smtClean="0"/>
              <a:t>5/4/2015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163D5B9-E65C-4B32-B2DE-D71BFED61CFD}"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p:wip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057400"/>
            <a:ext cx="7010400" cy="3352800"/>
          </a:xfrm>
        </p:spPr>
        <p:txBody>
          <a:bodyPr>
            <a:noAutofit/>
          </a:bodyPr>
          <a:lstStyle/>
          <a:p>
            <a:r>
              <a:rPr lang="en-US" sz="7200" dirty="0" smtClean="0">
                <a:latin typeface="Algerian" panose="04020705040A02060702" pitchFamily="82" charset="0"/>
              </a:rPr>
              <a:t>HOCUS FOCUS</a:t>
            </a:r>
            <a:br>
              <a:rPr lang="en-US" sz="7200" dirty="0" smtClean="0">
                <a:latin typeface="Algerian" panose="04020705040A02060702" pitchFamily="82" charset="0"/>
              </a:rPr>
            </a:br>
            <a:r>
              <a:rPr lang="en-US" sz="2400" dirty="0" smtClean="0">
                <a:latin typeface="Algerian" panose="04020705040A02060702" pitchFamily="82" charset="0"/>
              </a:rPr>
              <a:t>BY Randi Murray</a:t>
            </a:r>
            <a:br>
              <a:rPr lang="en-US" sz="2400" dirty="0" smtClean="0">
                <a:latin typeface="Algerian" panose="04020705040A02060702" pitchFamily="82" charset="0"/>
              </a:rPr>
            </a:br>
            <a:r>
              <a:rPr lang="en-US" sz="2400" dirty="0" smtClean="0">
                <a:latin typeface="Algerian" panose="04020705040A02060702" pitchFamily="82" charset="0"/>
              </a:rPr>
              <a:t>8</a:t>
            </a:r>
            <a:r>
              <a:rPr lang="en-US" sz="2400" baseline="30000" dirty="0" smtClean="0">
                <a:latin typeface="Algerian" panose="04020705040A02060702" pitchFamily="82" charset="0"/>
              </a:rPr>
              <a:t>th</a:t>
            </a:r>
            <a:r>
              <a:rPr lang="en-US" sz="2400" dirty="0" smtClean="0">
                <a:latin typeface="Algerian" panose="04020705040A02060702" pitchFamily="82" charset="0"/>
              </a:rPr>
              <a:t> grade special ed. Teacher</a:t>
            </a:r>
            <a:br>
              <a:rPr lang="en-US" sz="2400" dirty="0" smtClean="0">
                <a:latin typeface="Algerian" panose="04020705040A02060702" pitchFamily="82" charset="0"/>
              </a:rPr>
            </a:br>
            <a:r>
              <a:rPr lang="en-US" sz="2400" dirty="0" smtClean="0">
                <a:latin typeface="Algerian" panose="04020705040A02060702" pitchFamily="82" charset="0"/>
              </a:rPr>
              <a:t>Melrose </a:t>
            </a:r>
            <a:r>
              <a:rPr lang="en-US" sz="2400" dirty="0" err="1" smtClean="0">
                <a:latin typeface="Algerian" panose="04020705040A02060702" pitchFamily="82" charset="0"/>
              </a:rPr>
              <a:t>verterans</a:t>
            </a:r>
            <a:r>
              <a:rPr lang="en-US" sz="2400" dirty="0" smtClean="0">
                <a:latin typeface="Algerian" panose="04020705040A02060702" pitchFamily="82" charset="0"/>
              </a:rPr>
              <a:t> memorial middle school</a:t>
            </a:r>
            <a:endParaRPr lang="en-US" sz="2400" dirty="0">
              <a:latin typeface="Algerian" panose="04020705040A02060702" pitchFamily="82" charset="0"/>
            </a:endParaRPr>
          </a:p>
        </p:txBody>
      </p:sp>
      <p:sp>
        <p:nvSpPr>
          <p:cNvPr id="3" name="Subtitle 2"/>
          <p:cNvSpPr>
            <a:spLocks noGrp="1"/>
          </p:cNvSpPr>
          <p:nvPr>
            <p:ph type="subTitle" idx="1"/>
          </p:nvPr>
        </p:nvSpPr>
        <p:spPr>
          <a:xfrm>
            <a:off x="457200" y="1219200"/>
            <a:ext cx="7391400" cy="3581400"/>
          </a:xfrm>
        </p:spPr>
        <p:txBody>
          <a:bodyPr/>
          <a:lstStyle/>
          <a:p>
            <a:endParaRPr lang="en-US" dirty="0"/>
          </a:p>
        </p:txBody>
      </p:sp>
    </p:spTree>
    <p:extLst>
      <p:ext uri="{BB962C8B-B14F-4D97-AF65-F5344CB8AC3E}">
        <p14:creationId xmlns:p14="http://schemas.microsoft.com/office/powerpoint/2010/main" val="3641080156"/>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from observations</a:t>
            </a:r>
            <a:endParaRPr lang="en-US" dirty="0"/>
          </a:p>
        </p:txBody>
      </p:sp>
      <p:sp>
        <p:nvSpPr>
          <p:cNvPr id="3" name="Content Placeholder 2"/>
          <p:cNvSpPr>
            <a:spLocks noGrp="1"/>
          </p:cNvSpPr>
          <p:nvPr>
            <p:ph idx="1"/>
          </p:nvPr>
        </p:nvSpPr>
        <p:spPr/>
        <p:txBody>
          <a:bodyPr/>
          <a:lstStyle/>
          <a:p>
            <a:r>
              <a:rPr lang="en-US" dirty="0" smtClean="0"/>
              <a:t>While observing five students during a mid-year exam where they had to focus; have very little movement, and cause no distractions, each student exhibited some form of inattentive behavior more than once.</a:t>
            </a:r>
          </a:p>
          <a:p>
            <a:endParaRPr lang="en-US" dirty="0"/>
          </a:p>
          <a:p>
            <a:r>
              <a:rPr lang="en-US" dirty="0" smtClean="0"/>
              <a:t>During an academic block for thirty minutes, I observed these students without a manipulative and each of them exhibited inattentive behavior more than three times.  </a:t>
            </a:r>
            <a:endParaRPr lang="en-US" dirty="0"/>
          </a:p>
        </p:txBody>
      </p:sp>
    </p:spTree>
    <p:extLst>
      <p:ext uri="{BB962C8B-B14F-4D97-AF65-F5344CB8AC3E}">
        <p14:creationId xmlns:p14="http://schemas.microsoft.com/office/powerpoint/2010/main" val="6439696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 CONTINUED</a:t>
            </a:r>
            <a:endParaRPr lang="en-US" dirty="0"/>
          </a:p>
        </p:txBody>
      </p:sp>
      <p:sp>
        <p:nvSpPr>
          <p:cNvPr id="3" name="Content Placeholder 2"/>
          <p:cNvSpPr>
            <a:spLocks noGrp="1"/>
          </p:cNvSpPr>
          <p:nvPr>
            <p:ph idx="1"/>
          </p:nvPr>
        </p:nvSpPr>
        <p:spPr/>
        <p:txBody>
          <a:bodyPr/>
          <a:lstStyle/>
          <a:p>
            <a:r>
              <a:rPr lang="en-US" dirty="0" smtClean="0"/>
              <a:t>I the students holding the manipulative, for thirty minutes, during their history and English block.  When the students were listening to the teacher , only two of the students exhibited inattentive behavior while they were holding the manipulative.  In one group the manipulative was a distraction for the other boys.  </a:t>
            </a:r>
          </a:p>
          <a:p>
            <a:r>
              <a:rPr lang="en-US" dirty="0" smtClean="0"/>
              <a:t>When working independently, the all of the students exhibited some form of inattentive behavior more than three times.</a:t>
            </a:r>
            <a:endParaRPr lang="en-US" dirty="0"/>
          </a:p>
        </p:txBody>
      </p:sp>
    </p:spTree>
    <p:extLst>
      <p:ext uri="{BB962C8B-B14F-4D97-AF65-F5344CB8AC3E}">
        <p14:creationId xmlns:p14="http://schemas.microsoft.com/office/powerpoint/2010/main" val="208506878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 and analysis</a:t>
            </a:r>
            <a:endParaRPr lang="en-US" dirty="0"/>
          </a:p>
        </p:txBody>
      </p:sp>
      <p:sp>
        <p:nvSpPr>
          <p:cNvPr id="3" name="Content Placeholder 2"/>
          <p:cNvSpPr>
            <a:spLocks noGrp="1"/>
          </p:cNvSpPr>
          <p:nvPr>
            <p:ph idx="1"/>
          </p:nvPr>
        </p:nvSpPr>
        <p:spPr>
          <a:xfrm>
            <a:off x="457199" y="1870392"/>
            <a:ext cx="7543800" cy="3169920"/>
          </a:xfrm>
        </p:spPr>
        <p:txBody>
          <a:bodyPr/>
          <a:lstStyle/>
          <a:p>
            <a:r>
              <a:rPr lang="en-US" dirty="0" smtClean="0"/>
              <a:t>Based on this group of 8</a:t>
            </a:r>
            <a:r>
              <a:rPr lang="en-US" baseline="30000" dirty="0" smtClean="0"/>
              <a:t>th</a:t>
            </a:r>
            <a:r>
              <a:rPr lang="en-US" dirty="0" smtClean="0"/>
              <a:t> grade students, their feedback, and my observations, the stress ball/manipulative  was not very effective.  </a:t>
            </a:r>
          </a:p>
          <a:p>
            <a:r>
              <a:rPr lang="en-US" dirty="0" smtClean="0"/>
              <a:t>When I interviewed the teachers after class, they also felt the stress ball was not very effective.  The students did not have a great deal of change with their attention.</a:t>
            </a:r>
          </a:p>
        </p:txBody>
      </p:sp>
      <p:pic>
        <p:nvPicPr>
          <p:cNvPr id="4098" name="Picture 2" descr="C:\Users\rmurray\AppData\Local\Microsoft\Windows\Temporary Internet Files\Content.IE5\S7RSSKBQ\stress_ba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343401"/>
            <a:ext cx="2619375"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19395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Action</a:t>
            </a:r>
            <a:endParaRPr lang="en-US" dirty="0"/>
          </a:p>
        </p:txBody>
      </p:sp>
      <p:sp>
        <p:nvSpPr>
          <p:cNvPr id="3" name="Content Placeholder 2"/>
          <p:cNvSpPr>
            <a:spLocks noGrp="1"/>
          </p:cNvSpPr>
          <p:nvPr>
            <p:ph idx="1"/>
          </p:nvPr>
        </p:nvSpPr>
        <p:spPr/>
        <p:txBody>
          <a:bodyPr/>
          <a:lstStyle/>
          <a:p>
            <a:r>
              <a:rPr lang="en-US" dirty="0" smtClean="0"/>
              <a:t>Even though some literature and most of the teachers surveyed feel stress balls  do help students pay attention, I conclude that this may be true for students K – 6</a:t>
            </a:r>
            <a:r>
              <a:rPr lang="en-US" baseline="30000" dirty="0" smtClean="0"/>
              <a:t>th</a:t>
            </a:r>
            <a:r>
              <a:rPr lang="en-US" dirty="0" smtClean="0"/>
              <a:t> grade.  Students close to high school would benefit from a slight tap on their desk, a cue, or a quick break to regain focus.</a:t>
            </a:r>
          </a:p>
          <a:p>
            <a:r>
              <a:rPr lang="en-US" dirty="0" smtClean="0"/>
              <a:t>To get a more valid research, I would change my focus group to be students with all diagnosis of ADHD. </a:t>
            </a:r>
            <a:endParaRPr lang="en-US" dirty="0"/>
          </a:p>
        </p:txBody>
      </p:sp>
    </p:spTree>
    <p:extLst>
      <p:ext uri="{BB962C8B-B14F-4D97-AF65-F5344CB8AC3E}">
        <p14:creationId xmlns:p14="http://schemas.microsoft.com/office/powerpoint/2010/main" val="1091720064"/>
      </p:ext>
    </p:extLst>
  </p:cSld>
  <p:clrMapOvr>
    <a:masterClrMapping/>
  </p:clrMapOvr>
  <p:transition spd="slow">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REFLECTION</a:t>
            </a:r>
            <a:endParaRPr lang="en-US" dirty="0"/>
          </a:p>
        </p:txBody>
      </p:sp>
      <p:sp>
        <p:nvSpPr>
          <p:cNvPr id="3" name="Content Placeholder 2"/>
          <p:cNvSpPr>
            <a:spLocks noGrp="1"/>
          </p:cNvSpPr>
          <p:nvPr>
            <p:ph idx="1"/>
          </p:nvPr>
        </p:nvSpPr>
        <p:spPr/>
        <p:txBody>
          <a:bodyPr/>
          <a:lstStyle/>
          <a:p>
            <a:r>
              <a:rPr lang="en-US" dirty="0" smtClean="0"/>
              <a:t>Conducting this action research impacted my teaching by not offering this type of tool as a way to increase a student’s focus.  In the 8</a:t>
            </a:r>
            <a:r>
              <a:rPr lang="en-US" baseline="30000" dirty="0" smtClean="0"/>
              <a:t>th</a:t>
            </a:r>
            <a:r>
              <a:rPr lang="en-US" dirty="0" smtClean="0"/>
              <a:t> grade, more effective ways might be to tap the student’s desk, cue the student, keep the shades closed, or ask the student if he/she would like to get a drink of water.  These would be more effective and less distracting ways to gain teenagers attention within the classroom.</a:t>
            </a:r>
            <a:endParaRPr lang="en-US" dirty="0"/>
          </a:p>
        </p:txBody>
      </p:sp>
    </p:spTree>
    <p:extLst>
      <p:ext uri="{BB962C8B-B14F-4D97-AF65-F5344CB8AC3E}">
        <p14:creationId xmlns:p14="http://schemas.microsoft.com/office/powerpoint/2010/main" val="1052486264"/>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Do stress balls help students stay focused?</a:t>
            </a:r>
            <a:endParaRPr lang="en-US" dirty="0"/>
          </a:p>
        </p:txBody>
      </p:sp>
      <p:pic>
        <p:nvPicPr>
          <p:cNvPr id="1027" name="Picture 3" descr="C:\Users\rmurray\AppData\Local\Microsoft\Windows\Temporary Internet Files\Content.IE5\S7RSSKBQ\student_on_comput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3657600"/>
            <a:ext cx="2413000" cy="27622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rmurray\AppData\Local\Microsoft\Windows\Temporary Internet Files\Content.IE5\S7RSSKBQ\stress_ball[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24200" y="1371600"/>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rmurray\AppData\Local\Microsoft\Windows\Temporary Internet Files\Content.IE5\51I14SJH\clipart019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627344"/>
            <a:ext cx="3556000" cy="2792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79539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lnSpcReduction="10000"/>
          </a:bodyPr>
          <a:lstStyle/>
          <a:p>
            <a:r>
              <a:rPr lang="en-US" dirty="0" smtClean="0"/>
              <a:t>According to the article, “Using Stress Balls to Focus the attention of Sixth Grade Learners,” by Sheryl </a:t>
            </a:r>
            <a:r>
              <a:rPr lang="en-US" dirty="0" err="1" smtClean="0"/>
              <a:t>Stalvey</a:t>
            </a:r>
            <a:r>
              <a:rPr lang="en-US" dirty="0" smtClean="0"/>
              <a:t> and Heather </a:t>
            </a:r>
            <a:r>
              <a:rPr lang="en-US" dirty="0" err="1" smtClean="0"/>
              <a:t>Brasell</a:t>
            </a:r>
            <a:r>
              <a:rPr lang="en-US" dirty="0" smtClean="0"/>
              <a:t>, stress balls are useful for “all learners.”  In this study students were observed and interviewed before and after the use of stress balls. The results from this class was that “frequency of distraction incidents decreased during both direct instruction and independent practice when students used stress balls.”   These students all felt the stress balls were helpful to their learning.</a:t>
            </a:r>
          </a:p>
          <a:p>
            <a:pPr marL="0" indent="0">
              <a:buNone/>
            </a:pPr>
            <a:r>
              <a:rPr lang="en-US" dirty="0" smtClean="0"/>
              <a:t> </a:t>
            </a:r>
            <a:endParaRPr lang="en-US" dirty="0"/>
          </a:p>
        </p:txBody>
      </p:sp>
    </p:spTree>
    <p:extLst>
      <p:ext uri="{BB962C8B-B14F-4D97-AF65-F5344CB8AC3E}">
        <p14:creationId xmlns:p14="http://schemas.microsoft.com/office/powerpoint/2010/main" val="336052860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EXAMPLES OF INATTENTIVE BEHAVIORS</a:t>
            </a:r>
            <a:endParaRPr lang="en-US" sz="4000" dirty="0"/>
          </a:p>
        </p:txBody>
      </p:sp>
      <p:sp>
        <p:nvSpPr>
          <p:cNvPr id="3" name="Content Placeholder 2"/>
          <p:cNvSpPr>
            <a:spLocks noGrp="1"/>
          </p:cNvSpPr>
          <p:nvPr>
            <p:ph idx="1"/>
          </p:nvPr>
        </p:nvSpPr>
        <p:spPr/>
        <p:txBody>
          <a:bodyPr>
            <a:normAutofit/>
          </a:bodyPr>
          <a:lstStyle/>
          <a:p>
            <a:r>
              <a:rPr lang="en-US" sz="3600" dirty="0" smtClean="0">
                <a:solidFill>
                  <a:srgbClr val="92D050"/>
                </a:solidFill>
              </a:rPr>
              <a:t>ZONING OUT</a:t>
            </a:r>
          </a:p>
          <a:p>
            <a:r>
              <a:rPr lang="en-US" sz="3600" dirty="0" smtClean="0">
                <a:solidFill>
                  <a:srgbClr val="92D050"/>
                </a:solidFill>
              </a:rPr>
              <a:t>SLEEPING</a:t>
            </a:r>
          </a:p>
          <a:p>
            <a:r>
              <a:rPr lang="en-US" sz="3600" dirty="0" smtClean="0">
                <a:solidFill>
                  <a:srgbClr val="92D050"/>
                </a:solidFill>
              </a:rPr>
              <a:t>TAPPING WRITING UTENSIL </a:t>
            </a:r>
          </a:p>
          <a:p>
            <a:r>
              <a:rPr lang="en-US" sz="3600" dirty="0" smtClean="0">
                <a:solidFill>
                  <a:srgbClr val="92D050"/>
                </a:solidFill>
              </a:rPr>
              <a:t>LOOKING OUT THE WINDOW</a:t>
            </a:r>
          </a:p>
          <a:p>
            <a:r>
              <a:rPr lang="en-US" sz="3600" dirty="0" smtClean="0">
                <a:solidFill>
                  <a:srgbClr val="92D050"/>
                </a:solidFill>
              </a:rPr>
              <a:t>LEAVING THE CLASSROOM (BATHROOM, DRINK, WALK)</a:t>
            </a:r>
          </a:p>
          <a:p>
            <a:endParaRPr lang="en-US" sz="3600" dirty="0" smtClean="0">
              <a:solidFill>
                <a:srgbClr val="92D050"/>
              </a:solidFill>
            </a:endParaRPr>
          </a:p>
          <a:p>
            <a:endParaRPr lang="en-US" sz="3600" dirty="0">
              <a:solidFill>
                <a:srgbClr val="92D050"/>
              </a:solidFill>
            </a:endParaRPr>
          </a:p>
        </p:txBody>
      </p:sp>
    </p:spTree>
    <p:extLst>
      <p:ext uri="{BB962C8B-B14F-4D97-AF65-F5344CB8AC3E}">
        <p14:creationId xmlns:p14="http://schemas.microsoft.com/office/powerpoint/2010/main" val="384479905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381000"/>
          </a:xfrm>
        </p:spPr>
        <p:txBody>
          <a:bodyPr>
            <a:normAutofit fontScale="90000"/>
          </a:bodyPr>
          <a:lstStyle/>
          <a:p>
            <a:r>
              <a:rPr lang="en-US" dirty="0" smtClean="0"/>
              <a:t>Teacher survey </a:t>
            </a:r>
            <a:endParaRPr lang="en-US" dirty="0"/>
          </a:p>
        </p:txBody>
      </p:sp>
      <p:sp>
        <p:nvSpPr>
          <p:cNvPr id="3" name="Content Placeholder 2"/>
          <p:cNvSpPr>
            <a:spLocks noGrp="1"/>
          </p:cNvSpPr>
          <p:nvPr>
            <p:ph idx="1"/>
          </p:nvPr>
        </p:nvSpPr>
        <p:spPr>
          <a:xfrm>
            <a:off x="457200" y="533400"/>
            <a:ext cx="8153400" cy="6324600"/>
          </a:xfrm>
        </p:spPr>
        <p:txBody>
          <a:bodyPr>
            <a:noAutofit/>
          </a:bodyPr>
          <a:lstStyle/>
          <a:p>
            <a:endParaRPr lang="en-US" sz="800" dirty="0"/>
          </a:p>
          <a:p>
            <a:r>
              <a:rPr lang="en-US" sz="1000" dirty="0" smtClean="0"/>
              <a:t>                                                       Using </a:t>
            </a:r>
            <a:r>
              <a:rPr lang="en-US" sz="1000" dirty="0"/>
              <a:t>a Likert scale where 1 = strongly disagree and 4 = strongly agree</a:t>
            </a:r>
          </a:p>
          <a:p>
            <a:r>
              <a:rPr lang="en-US" sz="1000" dirty="0" smtClean="0"/>
              <a:t>1</a:t>
            </a:r>
            <a:r>
              <a:rPr lang="en-US" sz="1000" dirty="0"/>
              <a:t>.  Manipulatives (such as, squish toys) help students pay attention.</a:t>
            </a:r>
          </a:p>
          <a:p>
            <a:endParaRPr lang="en-US" sz="1000" dirty="0"/>
          </a:p>
          <a:p>
            <a:endParaRPr lang="en-US" sz="1000" dirty="0"/>
          </a:p>
          <a:p>
            <a:r>
              <a:rPr lang="en-US" sz="1000" dirty="0"/>
              <a:t>	1		2		3		4</a:t>
            </a:r>
          </a:p>
          <a:p>
            <a:endParaRPr lang="en-US" sz="1000" dirty="0"/>
          </a:p>
          <a:p>
            <a:endParaRPr lang="en-US" sz="1000" dirty="0"/>
          </a:p>
          <a:p>
            <a:endParaRPr lang="en-US" sz="1000" dirty="0"/>
          </a:p>
          <a:p>
            <a:r>
              <a:rPr lang="en-US" sz="1000" dirty="0"/>
              <a:t>2.  Manipulatives help students stay focused.</a:t>
            </a:r>
          </a:p>
          <a:p>
            <a:endParaRPr lang="en-US" sz="1000" dirty="0"/>
          </a:p>
          <a:p>
            <a:endParaRPr lang="en-US" sz="1000" dirty="0"/>
          </a:p>
          <a:p>
            <a:r>
              <a:rPr lang="en-US" sz="1000" dirty="0"/>
              <a:t>	1		2		3		4</a:t>
            </a:r>
          </a:p>
          <a:p>
            <a:endParaRPr lang="en-US" sz="1000" dirty="0"/>
          </a:p>
          <a:p>
            <a:endParaRPr lang="en-US" sz="1000" dirty="0"/>
          </a:p>
          <a:p>
            <a:endParaRPr lang="en-US" sz="1000" dirty="0"/>
          </a:p>
          <a:p>
            <a:r>
              <a:rPr lang="en-US" sz="1000" dirty="0"/>
              <a:t>3.  Manipulatives do not distract the other students.</a:t>
            </a:r>
          </a:p>
          <a:p>
            <a:endParaRPr lang="en-US" sz="1000" dirty="0"/>
          </a:p>
          <a:p>
            <a:endParaRPr lang="en-US" sz="1000" dirty="0"/>
          </a:p>
          <a:p>
            <a:r>
              <a:rPr lang="en-US" sz="1000" dirty="0"/>
              <a:t>	1		2		3		4</a:t>
            </a:r>
          </a:p>
          <a:p>
            <a:endParaRPr lang="en-US" sz="1000" dirty="0"/>
          </a:p>
          <a:p>
            <a:endParaRPr lang="en-US" sz="1000" dirty="0"/>
          </a:p>
          <a:p>
            <a:endParaRPr lang="en-US" sz="1000" dirty="0"/>
          </a:p>
          <a:p>
            <a:r>
              <a:rPr lang="en-US" sz="1000" dirty="0"/>
              <a:t>4.  All students need manipulatives to pay attention.</a:t>
            </a:r>
          </a:p>
          <a:p>
            <a:endParaRPr lang="en-US" sz="1000" dirty="0"/>
          </a:p>
          <a:p>
            <a:endParaRPr lang="en-US" sz="1000" dirty="0"/>
          </a:p>
          <a:p>
            <a:r>
              <a:rPr lang="en-US" sz="1000" dirty="0"/>
              <a:t>	1		2		3		4</a:t>
            </a:r>
          </a:p>
          <a:p>
            <a:endParaRPr lang="en-US" sz="1000" dirty="0"/>
          </a:p>
          <a:p>
            <a:endParaRPr lang="en-US" sz="1000" dirty="0"/>
          </a:p>
          <a:p>
            <a:endParaRPr lang="en-US" sz="1000" dirty="0"/>
          </a:p>
          <a:p>
            <a:r>
              <a:rPr lang="en-US" sz="1000" dirty="0"/>
              <a:t>5.  Manipulatives allow students to be off-task less often.</a:t>
            </a:r>
          </a:p>
          <a:p>
            <a:endParaRPr lang="en-US" sz="1000" dirty="0"/>
          </a:p>
          <a:p>
            <a:endParaRPr lang="en-US" sz="1000" dirty="0"/>
          </a:p>
          <a:p>
            <a:r>
              <a:rPr lang="en-US" sz="1000" dirty="0"/>
              <a:t>	1		2		3		4</a:t>
            </a:r>
          </a:p>
          <a:p>
            <a:endParaRPr lang="en-US" sz="1000" dirty="0"/>
          </a:p>
          <a:p>
            <a:endParaRPr lang="en-US" sz="1000" dirty="0"/>
          </a:p>
          <a:p>
            <a:endParaRPr lang="en-US" sz="1000" dirty="0"/>
          </a:p>
        </p:txBody>
      </p:sp>
    </p:spTree>
    <p:extLst>
      <p:ext uri="{BB962C8B-B14F-4D97-AF65-F5344CB8AC3E}">
        <p14:creationId xmlns:p14="http://schemas.microsoft.com/office/powerpoint/2010/main" val="150291149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TEACHER’S ANSWERS</a:t>
            </a:r>
            <a:endParaRPr lang="en-US" dirty="0"/>
          </a:p>
        </p:txBody>
      </p:sp>
      <p:sp>
        <p:nvSpPr>
          <p:cNvPr id="3" name="Content Placeholder 2"/>
          <p:cNvSpPr>
            <a:spLocks noGrp="1"/>
          </p:cNvSpPr>
          <p:nvPr>
            <p:ph idx="1"/>
          </p:nvPr>
        </p:nvSpPr>
        <p:spPr>
          <a:xfrm>
            <a:off x="392112" y="1935480"/>
            <a:ext cx="7391400" cy="2407920"/>
          </a:xfrm>
        </p:spPr>
        <p:txBody>
          <a:bodyPr>
            <a:normAutofit/>
          </a:bodyPr>
          <a:lstStyle/>
          <a:p>
            <a:r>
              <a:rPr lang="en-US" sz="3600" dirty="0" smtClean="0"/>
              <a:t>At MVMMS, out of 18 teachers surveyed, using the Likert scale, more than 75% agree that stress balls help students pay attention.</a:t>
            </a:r>
            <a:endParaRPr lang="en-US" sz="3600" dirty="0"/>
          </a:p>
        </p:txBody>
      </p:sp>
      <p:pic>
        <p:nvPicPr>
          <p:cNvPr id="3074" name="Picture 2" descr="C:\Users\rmurray\AppData\Local\Microsoft\Windows\Temporary Internet Files\Content.IE5\S7RSSKBQ\good_studen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7867" y="4419600"/>
            <a:ext cx="1803050" cy="2022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87754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interview questions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a:t>1.  How often to you engage in off-task talking during each class?</a:t>
            </a:r>
          </a:p>
          <a:p>
            <a:endParaRPr lang="en-US" dirty="0"/>
          </a:p>
          <a:p>
            <a:endParaRPr lang="en-US" dirty="0"/>
          </a:p>
          <a:p>
            <a:r>
              <a:rPr lang="en-US" dirty="0"/>
              <a:t>2.  How often to you “zone out” during each class?</a:t>
            </a:r>
          </a:p>
          <a:p>
            <a:endParaRPr lang="en-US" dirty="0"/>
          </a:p>
          <a:p>
            <a:endParaRPr lang="en-US" dirty="0"/>
          </a:p>
          <a:p>
            <a:r>
              <a:rPr lang="en-US" dirty="0"/>
              <a:t>3.  Do you think using a squish toy would help you sustain attention?</a:t>
            </a:r>
          </a:p>
          <a:p>
            <a:endParaRPr lang="en-US" dirty="0"/>
          </a:p>
          <a:p>
            <a:endParaRPr lang="en-US" dirty="0"/>
          </a:p>
          <a:p>
            <a:r>
              <a:rPr lang="en-US" dirty="0"/>
              <a:t>4.  Have you used one before?</a:t>
            </a:r>
          </a:p>
          <a:p>
            <a:endParaRPr lang="en-US" dirty="0"/>
          </a:p>
          <a:p>
            <a:endParaRPr lang="en-US" dirty="0"/>
          </a:p>
          <a:p>
            <a:r>
              <a:rPr lang="en-US" dirty="0"/>
              <a:t>5.  If yes, do you think it helped?</a:t>
            </a:r>
          </a:p>
          <a:p>
            <a:endParaRPr lang="en-US" dirty="0"/>
          </a:p>
          <a:p>
            <a:endParaRPr lang="en-US" dirty="0"/>
          </a:p>
        </p:txBody>
      </p:sp>
    </p:spTree>
    <p:extLst>
      <p:ext uri="{BB962C8B-B14F-4D97-AF65-F5344CB8AC3E}">
        <p14:creationId xmlns:p14="http://schemas.microsoft.com/office/powerpoint/2010/main" val="168068332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ANSWERS</a:t>
            </a:r>
            <a:endParaRPr lang="en-US" dirty="0"/>
          </a:p>
        </p:txBody>
      </p:sp>
      <p:sp>
        <p:nvSpPr>
          <p:cNvPr id="6" name="Content Placeholder 5"/>
          <p:cNvSpPr>
            <a:spLocks noGrp="1"/>
          </p:cNvSpPr>
          <p:nvPr>
            <p:ph idx="1"/>
          </p:nvPr>
        </p:nvSpPr>
        <p:spPr>
          <a:xfrm>
            <a:off x="457200" y="1935480"/>
            <a:ext cx="8229600" cy="4617720"/>
          </a:xfrm>
        </p:spPr>
        <p:txBody>
          <a:bodyPr>
            <a:normAutofit/>
          </a:bodyPr>
          <a:lstStyle/>
          <a:p>
            <a:r>
              <a:rPr lang="en-US" dirty="0" smtClean="0"/>
              <a:t>Half of the students I chose to participate in this research project claimed that they are “not often” inattentive.</a:t>
            </a:r>
          </a:p>
          <a:p>
            <a:endParaRPr lang="en-US" dirty="0"/>
          </a:p>
          <a:p>
            <a:endParaRPr lang="en-US" dirty="0" smtClean="0"/>
          </a:p>
          <a:p>
            <a:endParaRPr lang="en-US" dirty="0"/>
          </a:p>
          <a:p>
            <a:r>
              <a:rPr lang="en-US" dirty="0" smtClean="0"/>
              <a:t>The student, who has the diagnosis of ADHD admitted he feels “inattentive” most of the time.</a:t>
            </a:r>
          </a:p>
          <a:p>
            <a:endParaRPr lang="en-US" dirty="0"/>
          </a:p>
        </p:txBody>
      </p:sp>
      <p:pic>
        <p:nvPicPr>
          <p:cNvPr id="2051" name="Picture 3" descr="C:\Users\rmurray\AppData\Local\Microsoft\Windows\Temporary Internet Files\Content.IE5\UVZI6Z37\school_clipart_boy_writting[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2997200"/>
            <a:ext cx="17145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rmurray\AppData\Local\Microsoft\Windows\Temporary Internet Files\Content.IE5\UVZI6Z37\student_sleeping[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1932" y="5257800"/>
            <a:ext cx="1533468" cy="1575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48180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62000"/>
          </a:xfrm>
        </p:spPr>
        <p:txBody>
          <a:bodyPr>
            <a:normAutofit fontScale="90000"/>
          </a:bodyPr>
          <a:lstStyle/>
          <a:p>
            <a:r>
              <a:rPr lang="en-US" dirty="0" smtClean="0"/>
              <a:t>Student Observation sheet -  </a:t>
            </a:r>
            <a:r>
              <a:rPr lang="en-US" sz="3100" dirty="0" smtClean="0"/>
              <a:t>30MINS</a:t>
            </a:r>
            <a:endParaRPr lang="en-US" sz="3100" dirty="0"/>
          </a:p>
        </p:txBody>
      </p:sp>
      <p:sp>
        <p:nvSpPr>
          <p:cNvPr id="3" name="Content Placeholder 2"/>
          <p:cNvSpPr>
            <a:spLocks noGrp="1"/>
          </p:cNvSpPr>
          <p:nvPr>
            <p:ph idx="1"/>
          </p:nvPr>
        </p:nvSpPr>
        <p:spPr/>
        <p:txBody>
          <a:bodyPr>
            <a:normAutofit/>
          </a:bodyPr>
          <a:lstStyle/>
          <a:p>
            <a:endParaRPr lang="en-US" dirty="0"/>
          </a:p>
          <a:p>
            <a:endParaRPr lang="en-US" dirty="0"/>
          </a:p>
          <a:p>
            <a:r>
              <a:rPr lang="en-US" dirty="0" smtClean="0"/>
              <a:t>A.B.</a:t>
            </a:r>
            <a:r>
              <a:rPr lang="en-US" dirty="0"/>
              <a:t>			</a:t>
            </a:r>
          </a:p>
          <a:p>
            <a:r>
              <a:rPr lang="en-US" dirty="0"/>
              <a:t>			</a:t>
            </a:r>
          </a:p>
          <a:p>
            <a:r>
              <a:rPr lang="en-US" dirty="0"/>
              <a:t>			</a:t>
            </a:r>
          </a:p>
          <a:p>
            <a:r>
              <a:rPr lang="en-US" dirty="0" smtClean="0"/>
              <a:t>C.D.</a:t>
            </a:r>
            <a:endParaRPr lang="en-US" dirty="0"/>
          </a:p>
          <a:p>
            <a:endParaRPr lang="en-US" dirty="0"/>
          </a:p>
          <a:p>
            <a:pPr lvl="3"/>
            <a:r>
              <a:rPr lang="en-US" dirty="0" smtClean="0"/>
              <a:t>A – block    B- block    C-block	    D-block      F block</a:t>
            </a: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24218007"/>
              </p:ext>
            </p:extLst>
          </p:nvPr>
        </p:nvGraphicFramePr>
        <p:xfrm>
          <a:off x="1600200" y="2133600"/>
          <a:ext cx="6096000" cy="325120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158750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166370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65511836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226</TotalTime>
  <Words>674</Words>
  <Application>Microsoft Office PowerPoint</Application>
  <PresentationFormat>On-screen Show (4:3)</PresentationFormat>
  <Paragraphs>93</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Flow</vt:lpstr>
      <vt:lpstr>HOCUS FOCUS BY Randi Murray 8th grade special ed. Teacher Melrose verterans memorial middle school</vt:lpstr>
      <vt:lpstr>Do stress balls help students stay focused?</vt:lpstr>
      <vt:lpstr>Literature Review:</vt:lpstr>
      <vt:lpstr>EXAMPLES OF INATTENTIVE BEHAVIORS</vt:lpstr>
      <vt:lpstr>Teacher survey </vt:lpstr>
      <vt:lpstr>TEACHER’S ANSWERS</vt:lpstr>
      <vt:lpstr>Student interview questions</vt:lpstr>
      <vt:lpstr>STUDENT’S ANSWERS</vt:lpstr>
      <vt:lpstr>Student Observation sheet -  30MINS</vt:lpstr>
      <vt:lpstr>Results from observations</vt:lpstr>
      <vt:lpstr>OBSERVATIONS CONTINUED</vt:lpstr>
      <vt:lpstr>Data collection and analysis</vt:lpstr>
      <vt:lpstr>Taking Action</vt:lpstr>
      <vt:lpstr>PROFESSIONAL REFLECTION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HOCUS FOCUS BY Randi Murray 8th grade special ed. Teacher Melrose verterans memorial middle school</dc:title>
  <dc:creator>Administrator</dc:creator>
  <cp:lastModifiedBy>Administrator</cp:lastModifiedBy>
  <cp:revision>14</cp:revision>
  <dcterms:created xsi:type="dcterms:W3CDTF">2015-05-04T11:10:26Z</dcterms:created>
  <dcterms:modified xsi:type="dcterms:W3CDTF">2015-05-04T14:57:25Z</dcterms:modified>
</cp:coreProperties>
</file>